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5"/>
  </p:sldMasterIdLst>
  <p:notesMasterIdLst>
    <p:notesMasterId r:id="rId31"/>
  </p:notesMasterIdLst>
  <p:handoutMasterIdLst>
    <p:handoutMasterId r:id="rId32"/>
  </p:handoutMasterIdLst>
  <p:sldIdLst>
    <p:sldId id="257" r:id="rId6"/>
    <p:sldId id="270" r:id="rId7"/>
    <p:sldId id="263" r:id="rId8"/>
    <p:sldId id="318" r:id="rId9"/>
    <p:sldId id="319" r:id="rId10"/>
    <p:sldId id="320" r:id="rId11"/>
    <p:sldId id="480" r:id="rId12"/>
    <p:sldId id="327" r:id="rId13"/>
    <p:sldId id="321" r:id="rId14"/>
    <p:sldId id="323" r:id="rId15"/>
    <p:sldId id="322" r:id="rId16"/>
    <p:sldId id="324" r:id="rId17"/>
    <p:sldId id="325" r:id="rId18"/>
    <p:sldId id="326" r:id="rId19"/>
    <p:sldId id="452" r:id="rId20"/>
    <p:sldId id="328" r:id="rId21"/>
    <p:sldId id="329" r:id="rId22"/>
    <p:sldId id="330" r:id="rId23"/>
    <p:sldId id="331" r:id="rId24"/>
    <p:sldId id="487" r:id="rId25"/>
    <p:sldId id="332" r:id="rId26"/>
    <p:sldId id="488" r:id="rId27"/>
    <p:sldId id="481" r:id="rId28"/>
    <p:sldId id="483" r:id="rId29"/>
    <p:sldId id="347" r:id="rId30"/>
  </p:sldIdLst>
  <p:sldSz cx="12192000" cy="6858000"/>
  <p:notesSz cx="6858000" cy="9144000"/>
  <p:embeddedFontLst>
    <p:embeddedFont>
      <p:font typeface="Bradley Hand ITC" panose="03070402050302030203" pitchFamily="66" charset="0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  <p:embeddedFont>
      <p:font typeface="Consolas" panose="020B0609020204030204" pitchFamily="49" charset="0"/>
      <p:regular r:id="rId40"/>
      <p:bold r:id="rId41"/>
      <p:italic r:id="rId42"/>
      <p:boldItalic r:id="rId43"/>
    </p:embeddedFont>
    <p:embeddedFont>
      <p:font typeface="Segoe UI" panose="020B0502040204020203" pitchFamily="34" charset="0"/>
      <p:regular r:id="rId44"/>
      <p:bold r:id="rId45"/>
      <p:italic r:id="rId46"/>
      <p:boldItalic r:id="rId47"/>
    </p:embeddedFont>
    <p:embeddedFont>
      <p:font typeface="Segoe UI Light" panose="020B0502040204020203" pitchFamily="34" charset="0"/>
      <p:regular r:id="rId48"/>
      <p:italic r:id="rId49"/>
    </p:embeddedFont>
    <p:embeddedFont>
      <p:font typeface="WebHostingHub-Glyphs" panose="020B0604020202020204" charset="0"/>
      <p:regular r:id="rId50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BOUTER" initials="SB" lastIdx="9" clrIdx="0">
    <p:extLst>
      <p:ext uri="{19B8F6BF-5375-455C-9EA6-DF929625EA0E}">
        <p15:presenceInfo xmlns:p15="http://schemas.microsoft.com/office/powerpoint/2012/main" userId="S-1-5-21-1801674531-1897051121-839522115-8424" providerId="AD"/>
      </p:ext>
    </p:extLst>
  </p:cmAuthor>
  <p:cmAuthor id="2" name="Thierry RICHARD" initials="TR" lastIdx="1" clrIdx="1">
    <p:extLst>
      <p:ext uri="{19B8F6BF-5375-455C-9EA6-DF929625EA0E}">
        <p15:presenceInfo xmlns:p15="http://schemas.microsoft.com/office/powerpoint/2012/main" userId="Thierry RICHARD" providerId="None"/>
      </p:ext>
    </p:extLst>
  </p:cmAuthor>
  <p:cmAuthor id="3" name="RICHARD Thierry Admin" initials="RTA" lastIdx="3" clrIdx="2">
    <p:extLst>
      <p:ext uri="{19B8F6BF-5375-455C-9EA6-DF929625EA0E}">
        <p15:presenceInfo xmlns:p15="http://schemas.microsoft.com/office/powerpoint/2012/main" userId="RICHARD Thierry 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6E6"/>
    <a:srgbClr val="B014A9"/>
    <a:srgbClr val="348899"/>
    <a:srgbClr val="962D3E"/>
    <a:srgbClr val="959E9E"/>
    <a:srgbClr val="ACCFCC"/>
    <a:srgbClr val="2F3240"/>
    <a:srgbClr val="08BC80"/>
    <a:srgbClr val="03AFC1"/>
    <a:srgbClr val="0089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80" autoAdjust="0"/>
    <p:restoredTop sz="93060" autoAdjust="0"/>
  </p:normalViewPr>
  <p:slideViewPr>
    <p:cSldViewPr snapToGrid="0">
      <p:cViewPr varScale="1">
        <p:scale>
          <a:sx n="106" d="100"/>
          <a:sy n="106" d="100"/>
        </p:scale>
        <p:origin x="62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7.fntdata"/><Relationship Id="rId21" Type="http://schemas.openxmlformats.org/officeDocument/2006/relationships/slide" Target="slides/slide16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2.fntdata"/><Relationship Id="rId52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8" Type="http://schemas.openxmlformats.org/officeDocument/2006/relationships/slide" Target="slides/slide3.xml"/><Relationship Id="rId51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5.xml"/><Relationship Id="rId41" Type="http://schemas.openxmlformats.org/officeDocument/2006/relationships/font" Target="fonts/font9.fntdata"/><Relationship Id="rId54" Type="http://schemas.openxmlformats.org/officeDocument/2006/relationships/theme" Target="theme/theme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4.fntdata"/><Relationship Id="rId49" Type="http://schemas.openxmlformats.org/officeDocument/2006/relationships/font" Target="fonts/font1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EB9EB-B186-4F9A-9F85-BBB1D65C7589}" type="datetimeFigureOut">
              <a:rPr lang="fr-FR" smtClean="0"/>
              <a:t>15/11/2018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1C90E-7C5C-4FC7-8E56-A2E921698B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24908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3BDECB-E14E-459C-896C-A883D5960C42}" type="datetimeFigureOut">
              <a:rPr lang="fr-FR" smtClean="0"/>
              <a:t>15/11/2018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A5B4E-61E0-4854-9785-88AF627D62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780583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java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&gt;7 pour switch avec des </a:t>
            </a:r>
            <a:r>
              <a:rPr lang="fr-FR" b="1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2151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Les énumérations</a:t>
            </a:r>
            <a:r>
              <a:rPr lang="fr-FR" baseline="0" dirty="0"/>
              <a:t> seront vues de manière approfondie dans un module ultérieur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15676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Les exceptions </a:t>
            </a:r>
            <a:r>
              <a:rPr lang="fr-FR" baseline="0" dirty="0"/>
              <a:t>seront vues de manière approfondie dans un module ultérieur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3343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3003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7925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Maximot</a:t>
            </a:r>
            <a:r>
              <a:rPr lang="fr-FR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068839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u mod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3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baseline="0">
                <a:solidFill>
                  <a:srgbClr val="348899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755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847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1924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13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468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72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émon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2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4" name="ZoneTexte 3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Démonstration</a:t>
            </a:r>
          </a:p>
        </p:txBody>
      </p:sp>
      <p:sp>
        <p:nvSpPr>
          <p:cNvPr id="12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1633841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4" name="ZoneTexte 3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rgbClr val="34364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TP</a:t>
            </a:r>
          </a:p>
        </p:txBody>
      </p:sp>
      <p:sp>
        <p:nvSpPr>
          <p:cNvPr id="12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Titre du module (sans son numéro)</a:t>
            </a:r>
          </a:p>
        </p:txBody>
      </p:sp>
    </p:spTree>
    <p:extLst>
      <p:ext uri="{BB962C8B-B14F-4D97-AF65-F5344CB8AC3E}">
        <p14:creationId xmlns:p14="http://schemas.microsoft.com/office/powerpoint/2010/main" val="342698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vaux dirig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962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1210628"/>
          </a:xfrm>
        </p:spPr>
        <p:txBody>
          <a:bodyPr lIns="0" tIns="0" rIns="0" bIns="0" anchor="t" anchorCtr="0"/>
          <a:lstStyle>
            <a:lvl1pPr>
              <a:defRPr>
                <a:solidFill>
                  <a:srgbClr val="962D3E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/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962D3E"/>
              </a:buClr>
              <a:defRPr sz="18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13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2127430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348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1210628"/>
          </a:xfrm>
        </p:spPr>
        <p:txBody>
          <a:bodyPr lIns="0" tIns="0" rIns="0" bIns="0" anchor="t" anchorCtr="0"/>
          <a:lstStyle>
            <a:lvl1pPr>
              <a:defRPr>
                <a:solidFill>
                  <a:srgbClr val="34889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/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348899"/>
              </a:buClr>
              <a:defRPr sz="18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ACCFC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979C9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979C9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24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4020801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fs ou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59E9E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 userDrawn="1"/>
        </p:nvSpPr>
        <p:spPr>
          <a:xfrm>
            <a:off x="-1" y="829430"/>
            <a:ext cx="12192001" cy="6028569"/>
          </a:xfrm>
          <a:prstGeom prst="rect">
            <a:avLst/>
          </a:prstGeom>
          <a:solidFill>
            <a:srgbClr val="348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 lIns="0" tIns="0" rIns="0" bIns="0" anchor="t" anchorCtr="0"/>
          <a:lstStyle>
            <a:lvl1pPr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645506" y="1099255"/>
            <a:ext cx="7252455" cy="3729355"/>
          </a:xfr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2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2001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573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1145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</a:t>
            </a:r>
            <a:r>
              <a:rPr lang="fr-FR" dirty="0" err="1"/>
              <a:t>masquehf:kifyfyfyfyfyfyfyf:kfk:gvgl:g</a:t>
            </a:r>
            <a:endParaRPr lang="fr-FR" dirty="0"/>
          </a:p>
          <a:p>
            <a:pPr lvl="0"/>
            <a:r>
              <a:rPr lang="fr-FR" dirty="0"/>
              <a:t>:</a:t>
            </a:r>
            <a:r>
              <a:rPr lang="fr-FR" dirty="0" err="1"/>
              <a:t>glo!g</a:t>
            </a:r>
            <a:r>
              <a:rPr lang="fr-FR" dirty="0"/>
              <a:t> </a:t>
            </a:r>
            <a:r>
              <a:rPr lang="fr-FR" dirty="0" err="1"/>
              <a:t>lgl:gf</a:t>
            </a:r>
            <a:r>
              <a:rPr lang="fr-FR" dirty="0"/>
              <a:t>:</a:t>
            </a:r>
          </a:p>
          <a:p>
            <a:pPr lvl="0"/>
            <a:endParaRPr lang="fr-FR" dirty="0"/>
          </a:p>
          <a:p>
            <a:pPr lvl="1"/>
            <a:r>
              <a:rPr lang="fr-FR" dirty="0"/>
              <a:t>Deuxième </a:t>
            </a:r>
            <a:r>
              <a:rPr lang="fr-FR" dirty="0" err="1"/>
              <a:t>niveauhil:iiiiiiiiiiiiiiiiiiiiiiopùjkb</a:t>
            </a:r>
            <a:r>
              <a:rPr lang="fr-FR" dirty="0"/>
              <a:t> </a:t>
            </a:r>
            <a:r>
              <a:rPr lang="fr-FR" dirty="0" err="1"/>
              <a:t>ihlfo:ghoglugmohhvki:y</a:t>
            </a:r>
            <a:r>
              <a:rPr lang="fr-FR" dirty="0"/>
              <a:t>  </a:t>
            </a:r>
            <a:r>
              <a:rPr lang="fr-FR" dirty="0" err="1"/>
              <a:t>yiyfi:ilyg</a:t>
            </a:r>
            <a:r>
              <a:rPr lang="fr-FR" dirty="0"/>
              <a:t> li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24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4" y="193022"/>
            <a:ext cx="11556000" cy="443387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740131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680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181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858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68471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79" r:id="rId3"/>
    <p:sldLayoutId id="2147483651" r:id="rId4"/>
    <p:sldLayoutId id="2147483650" r:id="rId5"/>
    <p:sldLayoutId id="214748366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docs.oracle.com/javase/10/docs/api/java/util/Formatter.html#syntax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pc="-1" dirty="0">
                <a:solidFill>
                  <a:srgbClr val="FFFFFF"/>
                </a:solidFill>
                <a:latin typeface="Segoe UI Light"/>
              </a:rPr>
              <a:t>La Programmation Orientée Objet (POO) avec Java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Module 1 – Les bases du Java</a:t>
            </a:r>
          </a:p>
        </p:txBody>
      </p:sp>
    </p:spTree>
    <p:extLst>
      <p:ext uri="{BB962C8B-B14F-4D97-AF65-F5344CB8AC3E}">
        <p14:creationId xmlns:p14="http://schemas.microsoft.com/office/powerpoint/2010/main" val="216193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conditionnelles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4373294"/>
          </a:xfrm>
        </p:spPr>
        <p:txBody>
          <a:bodyPr>
            <a:noAutofit/>
          </a:bodyPr>
          <a:lstStyle/>
          <a:p>
            <a:r>
              <a:rPr lang="fr-FR" dirty="0"/>
              <a:t>L’instruction if (simple)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.length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()==0)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"Le prénom est obligatoire !"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FR" dirty="0"/>
              <a:t>L’instruction if (double)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.length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()==0)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"Le prénom est obligatoire !"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else</a:t>
            </a:r>
            <a:endParaRPr lang="fr-FR" sz="1600" b="1" dirty="0">
              <a:solidFill>
                <a:srgbClr val="7F0055"/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"Bonjour %s !%n"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600" b="1" i="1" dirty="0">
              <a:solidFill>
                <a:srgbClr val="000000"/>
              </a:solidFill>
              <a:highlight>
                <a:srgbClr val="D4D4D4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grpSp>
        <p:nvGrpSpPr>
          <p:cNvPr id="6" name="Groupe 5"/>
          <p:cNvGrpSpPr/>
          <p:nvPr/>
        </p:nvGrpSpPr>
        <p:grpSpPr>
          <a:xfrm rot="21270836">
            <a:off x="3471843" y="4521815"/>
            <a:ext cx="7838810" cy="1804124"/>
            <a:chOff x="1580758" y="1518240"/>
            <a:chExt cx="2179668" cy="2403084"/>
          </a:xfrm>
        </p:grpSpPr>
        <p:pic>
          <p:nvPicPr>
            <p:cNvPr id="7" name="Imag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0"/>
              <a:ext cx="2179668" cy="2403084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776149" y="1709546"/>
              <a:ext cx="1818490" cy="2108146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Accolades si plusieurs instructions</a:t>
              </a:r>
            </a:p>
            <a:p>
              <a:pPr lvl="1"/>
              <a:r>
                <a:rPr lang="fr-FR" sz="16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if</a:t>
              </a:r>
              <a:r>
                <a:rPr lang="fr-FR" sz="1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fr-FR" sz="1600" b="1" dirty="0" err="1">
                  <a:solidFill>
                    <a:srgbClr val="6A3E3E"/>
                  </a:solidFill>
                  <a:latin typeface="Consolas" panose="020B0609020204030204" pitchFamily="49" charset="0"/>
                </a:rPr>
                <a:t>prenom</a:t>
              </a:r>
              <a:r>
                <a:rPr lang="fr-FR" sz="1600" b="1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.length</a:t>
              </a:r>
              <a:r>
                <a:rPr lang="fr-FR" sz="1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()==0) {</a:t>
              </a:r>
            </a:p>
            <a:p>
              <a:pPr lvl="1"/>
              <a:r>
                <a:rPr lang="fr-F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</a:t>
              </a:r>
              <a:r>
                <a:rPr lang="fr-FR" sz="16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System.</a:t>
              </a:r>
              <a:r>
                <a:rPr lang="fr-FR" sz="1600" b="1" i="1" dirty="0" err="1">
                  <a:solidFill>
                    <a:srgbClr val="0000C0"/>
                  </a:solidFill>
                  <a:latin typeface="Consolas" panose="020B0609020204030204" pitchFamily="49" charset="0"/>
                </a:rPr>
                <a:t>err</a:t>
              </a:r>
              <a:r>
                <a:rPr lang="fr-FR" sz="1600" b="1" i="1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.println</a:t>
              </a:r>
              <a:r>
                <a:rPr lang="fr-FR" sz="1600" b="1" i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fr-FR" sz="1600" b="1" i="1" dirty="0">
                  <a:solidFill>
                    <a:srgbClr val="2A00FF"/>
                  </a:solidFill>
                  <a:latin typeface="Consolas" panose="020B0609020204030204" pitchFamily="49" charset="0"/>
                </a:rPr>
                <a:t>"Le prénom est obligatoire !"</a:t>
              </a:r>
              <a:r>
                <a:rPr lang="fr-FR" sz="1600" b="1" i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);</a:t>
              </a:r>
            </a:p>
            <a:p>
              <a:pPr lvl="1"/>
              <a:r>
                <a:rPr lang="fr-F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</a:t>
              </a:r>
              <a:r>
                <a:rPr lang="fr-FR" sz="16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System.</a:t>
              </a:r>
              <a:r>
                <a:rPr lang="fr-FR" sz="1600" i="1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exit</a:t>
              </a:r>
              <a:r>
                <a:rPr lang="fr-FR" sz="1600" i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(1);</a:t>
              </a:r>
            </a:p>
            <a:p>
              <a:pPr lvl="1"/>
              <a:r>
                <a:rPr lang="fr-F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}</a:t>
              </a:r>
              <a:endParaRPr lang="en-US" sz="1600" b="1" i="1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</p:txBody>
        </p:sp>
      </p:grpSp>
      <p:grpSp>
        <p:nvGrpSpPr>
          <p:cNvPr id="9" name="Groupe 8"/>
          <p:cNvGrpSpPr/>
          <p:nvPr/>
        </p:nvGrpSpPr>
        <p:grpSpPr>
          <a:xfrm rot="21270836">
            <a:off x="6001162" y="1333302"/>
            <a:ext cx="6164522" cy="845875"/>
            <a:chOff x="1580758" y="1518240"/>
            <a:chExt cx="2179668" cy="2403084"/>
          </a:xfrm>
        </p:grpSpPr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0"/>
              <a:ext cx="2179668" cy="2403084"/>
            </a:xfrm>
            <a:prstGeom prst="rect">
              <a:avLst/>
            </a:prstGeom>
          </p:spPr>
        </p:pic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776149" y="1709546"/>
              <a:ext cx="1818490" cy="2108146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La condition doit être une valeur booléenne</a:t>
              </a:r>
              <a:endParaRPr lang="fr-FR" sz="1700" b="1" dirty="0">
                <a:solidFill>
                  <a:srgbClr val="348899"/>
                </a:solidFill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4577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conditionnelles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4373294"/>
          </a:xfrm>
        </p:spPr>
        <p:txBody>
          <a:bodyPr>
            <a:noAutofit/>
          </a:bodyPr>
          <a:lstStyle/>
          <a:p>
            <a:r>
              <a:rPr lang="fr-FR" dirty="0"/>
              <a:t>L’instruction switch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switch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aJeter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case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"papier"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case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"carton"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case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"boite de conserve"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"Recyclage"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break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case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"végétaux"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case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"épluchures"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"Composte"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break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default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"Poubelle"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break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b="1" i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sp>
        <p:nvSpPr>
          <p:cNvPr id="5" name="Rectangle 4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&gt;7</a:t>
            </a:r>
          </a:p>
        </p:txBody>
      </p:sp>
      <p:grpSp>
        <p:nvGrpSpPr>
          <p:cNvPr id="6" name="Groupe 5"/>
          <p:cNvGrpSpPr/>
          <p:nvPr/>
        </p:nvGrpSpPr>
        <p:grpSpPr>
          <a:xfrm rot="21270836">
            <a:off x="6404899" y="1567495"/>
            <a:ext cx="4953455" cy="1276265"/>
            <a:chOff x="1580758" y="1518240"/>
            <a:chExt cx="2179668" cy="2403084"/>
          </a:xfrm>
        </p:grpSpPr>
        <p:pic>
          <p:nvPicPr>
            <p:cNvPr id="7" name="Imag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0"/>
              <a:ext cx="2179668" cy="2403084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776149" y="1709546"/>
              <a:ext cx="1818490" cy="2108146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Les types supportés sont les types de base, String et les énumérations</a:t>
              </a:r>
              <a:endParaRPr lang="fr-FR" sz="1700" b="1" dirty="0">
                <a:solidFill>
                  <a:srgbClr val="348899"/>
                </a:solidFill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9" name="Groupe 8"/>
          <p:cNvGrpSpPr/>
          <p:nvPr/>
        </p:nvGrpSpPr>
        <p:grpSpPr>
          <a:xfrm rot="10559449">
            <a:off x="2687745" y="4782541"/>
            <a:ext cx="4030194" cy="144000"/>
            <a:chOff x="2120071" y="4314909"/>
            <a:chExt cx="4030194" cy="144000"/>
          </a:xfrm>
        </p:grpSpPr>
        <p:sp>
          <p:nvSpPr>
            <p:cNvPr id="10" name="Pentagone 9"/>
            <p:cNvSpPr/>
            <p:nvPr/>
          </p:nvSpPr>
          <p:spPr>
            <a:xfrm>
              <a:off x="2120071" y="4314909"/>
              <a:ext cx="3908773" cy="144000"/>
            </a:xfrm>
            <a:prstGeom prst="homePlate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sp>
          <p:nvSpPr>
            <p:cNvPr id="11" name="Chevron 10"/>
            <p:cNvSpPr/>
            <p:nvPr/>
          </p:nvSpPr>
          <p:spPr>
            <a:xfrm>
              <a:off x="6006265" y="4314909"/>
              <a:ext cx="144000" cy="144000"/>
            </a:xfrm>
            <a:prstGeom prst="chevron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e 14"/>
          <p:cNvGrpSpPr/>
          <p:nvPr/>
        </p:nvGrpSpPr>
        <p:grpSpPr>
          <a:xfrm rot="11153404">
            <a:off x="2682494" y="3906875"/>
            <a:ext cx="3898418" cy="144001"/>
            <a:chOff x="2251847" y="4314909"/>
            <a:chExt cx="3898418" cy="144001"/>
          </a:xfrm>
        </p:grpSpPr>
        <p:sp>
          <p:nvSpPr>
            <p:cNvPr id="16" name="Pentagone 15"/>
            <p:cNvSpPr/>
            <p:nvPr/>
          </p:nvSpPr>
          <p:spPr>
            <a:xfrm>
              <a:off x="2251847" y="4314910"/>
              <a:ext cx="3776997" cy="144000"/>
            </a:xfrm>
            <a:prstGeom prst="homePlate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sp>
          <p:nvSpPr>
            <p:cNvPr id="17" name="Chevron 16"/>
            <p:cNvSpPr/>
            <p:nvPr/>
          </p:nvSpPr>
          <p:spPr>
            <a:xfrm>
              <a:off x="6006265" y="4314909"/>
              <a:ext cx="144000" cy="144000"/>
            </a:xfrm>
            <a:prstGeom prst="chevron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e 11"/>
          <p:cNvGrpSpPr/>
          <p:nvPr/>
        </p:nvGrpSpPr>
        <p:grpSpPr>
          <a:xfrm rot="21004422">
            <a:off x="6276188" y="3462264"/>
            <a:ext cx="5394155" cy="1304491"/>
            <a:chOff x="1580758" y="1518241"/>
            <a:chExt cx="2179668" cy="2403084"/>
          </a:xfrm>
        </p:grpSpPr>
        <p:pic>
          <p:nvPicPr>
            <p:cNvPr id="13" name="Image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6" y="1689204"/>
              <a:ext cx="1986456" cy="2031758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kumimoji="0" lang="fr-F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48899"/>
                  </a:solidFill>
                  <a:effectLst/>
                  <a:uLnTx/>
                  <a:uFillTx/>
                  <a:latin typeface="Bradley Hand ITC" panose="03070402050302030203" pitchFamily="66" charset="0"/>
                  <a:ea typeface="+mn-ea"/>
                  <a:cs typeface="Segoe UI Light" panose="020B0502040204020203" pitchFamily="34" charset="0"/>
                </a:rPr>
                <a:t>Ne pas oublier les </a:t>
              </a:r>
              <a:r>
                <a:rPr lang="fr-FR" sz="20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break</a:t>
              </a:r>
              <a:r>
                <a:rPr kumimoji="0" lang="fr-F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48899"/>
                  </a:solidFill>
                  <a:effectLst/>
                  <a:uLnTx/>
                  <a:uFillTx/>
                  <a:latin typeface="Bradley Hand ITC" panose="03070402050302030203" pitchFamily="66" charset="0"/>
                  <a:ea typeface="+mn-ea"/>
                  <a:cs typeface="Segoe UI Light" panose="020B0502040204020203" pitchFamily="34" charset="0"/>
                </a:rPr>
                <a:t> sinon les</a:t>
              </a:r>
              <a:r>
                <a:rPr kumimoji="0" lang="fr-FR" sz="2000" b="1" i="0" u="none" strike="noStrike" kern="1200" cap="none" spc="0" normalizeH="0" noProof="0" dirty="0">
                  <a:ln>
                    <a:noFill/>
                  </a:ln>
                  <a:solidFill>
                    <a:srgbClr val="348899"/>
                  </a:solidFill>
                  <a:effectLst/>
                  <a:uLnTx/>
                  <a:uFillTx/>
                  <a:latin typeface="Bradley Hand ITC" panose="03070402050302030203" pitchFamily="66" charset="0"/>
                  <a:ea typeface="+mn-ea"/>
                  <a:cs typeface="Segoe UI Light" panose="020B0502040204020203" pitchFamily="34" charset="0"/>
                </a:rPr>
                <a:t> instructions du cas suivant sont exécutées</a:t>
              </a:r>
              <a:endParaRPr kumimoji="0" lang="fr-FR" sz="2000" b="1" i="0" u="none" strike="noStrike" kern="1200" cap="none" spc="0" normalizeH="0" baseline="0" noProof="0" dirty="0">
                <a:ln>
                  <a:noFill/>
                </a:ln>
                <a:solidFill>
                  <a:srgbClr val="348899"/>
                </a:solidFill>
                <a:effectLst/>
                <a:uLnTx/>
                <a:uFillTx/>
                <a:latin typeface="Bradley Hand ITC" panose="03070402050302030203" pitchFamily="66" charset="0"/>
                <a:ea typeface="+mn-ea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109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boucles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862461" cy="3729355"/>
          </a:xfrm>
        </p:spPr>
        <p:txBody>
          <a:bodyPr>
            <a:noAutofit/>
          </a:bodyPr>
          <a:lstStyle/>
          <a:p>
            <a:r>
              <a:rPr lang="fr-FR" dirty="0"/>
              <a:t>For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float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{10.5f, 14.2f, 15,78f, 20, 19.2f};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nn-NO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for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.length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++)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.format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"%.2f%n"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]);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fr-FR" dirty="0" err="1"/>
              <a:t>Foreach</a:t>
            </a: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float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{10.5f, 14.2f, 15,78f, 20, 19.2f};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for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float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.format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"%.2f%n"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highlight>
                  <a:srgbClr val="D4D4D4"/>
                </a:highlight>
                <a:latin typeface="Consolas" panose="020B0609020204030204" pitchFamily="49" charset="0"/>
              </a:rPr>
              <a:t>f</a:t>
            </a:r>
            <a:r>
              <a:rPr lang="fr-FR" sz="1600" b="1" i="1" dirty="0">
                <a:solidFill>
                  <a:srgbClr val="000000"/>
                </a:solidFill>
                <a:highlight>
                  <a:srgbClr val="D4D4D4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sp>
        <p:nvSpPr>
          <p:cNvPr id="5" name="Rectangle 4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&gt;5</a:t>
            </a:r>
          </a:p>
        </p:txBody>
      </p:sp>
    </p:spTree>
    <p:extLst>
      <p:ext uri="{BB962C8B-B14F-4D97-AF65-F5344CB8AC3E}">
        <p14:creationId xmlns:p14="http://schemas.microsoft.com/office/powerpoint/2010/main" val="3851019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boucles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862461" cy="3729355"/>
          </a:xfrm>
        </p:spPr>
        <p:txBody>
          <a:bodyPr>
            <a:noAutofit/>
          </a:bodyPr>
          <a:lstStyle/>
          <a:p>
            <a:r>
              <a:rPr lang="fr-FR" dirty="0" err="1"/>
              <a:t>While</a:t>
            </a: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Scanner </a:t>
            </a:r>
            <a:r>
              <a:rPr lang="fr-FR" sz="1600" i="1" dirty="0">
                <a:solidFill>
                  <a:srgbClr val="0000C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i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Scanner(System.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in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float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total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"Saisissez une valeur ou rien pour terminer la saisie"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String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saisie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.nextLine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while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saisie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.isEmpty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float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valeur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Float.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parseFloat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saisie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total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valeur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"Saisissez une note ou rien pour terminer la saisie"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saisie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.nextLine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"Total des valeurs saisies : %</a:t>
            </a:r>
            <a:r>
              <a:rPr lang="fr-FR" sz="16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f%n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 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total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fr-FR" sz="160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</p:spTree>
    <p:extLst>
      <p:ext uri="{BB962C8B-B14F-4D97-AF65-F5344CB8AC3E}">
        <p14:creationId xmlns:p14="http://schemas.microsoft.com/office/powerpoint/2010/main" val="801011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boucles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862461" cy="3729355"/>
          </a:xfrm>
        </p:spPr>
        <p:txBody>
          <a:bodyPr>
            <a:noAutofit/>
          </a:bodyPr>
          <a:lstStyle/>
          <a:p>
            <a:r>
              <a:rPr lang="fr-FR" dirty="0"/>
              <a:t>Do </a:t>
            </a:r>
            <a:r>
              <a:rPr lang="fr-FR" dirty="0" err="1"/>
              <a:t>while</a:t>
            </a: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min 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= 1;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10;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"Entrez un nombre"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Scanner </a:t>
            </a:r>
            <a:r>
              <a:rPr lang="fr-FR" sz="1600" i="1" dirty="0">
                <a:solidFill>
                  <a:srgbClr val="0000C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i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Scanner(System.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in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boolean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ok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do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val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.nextInt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.nextLine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ok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min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&amp;&amp;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if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ok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"La valeur doit être un entier compris entre %d et %</a:t>
            </a:r>
            <a:r>
              <a:rPr lang="fr-FR" sz="16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d%nRessaisissez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... 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min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while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ok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</p:spTree>
    <p:extLst>
      <p:ext uri="{BB962C8B-B14F-4D97-AF65-F5344CB8AC3E}">
        <p14:creationId xmlns:p14="http://schemas.microsoft.com/office/powerpoint/2010/main" val="3302607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énumérations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enum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Groupe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GARE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SERVICE_PUBLIC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MAUVE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BLEU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VIOLET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ORANGE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ROUGE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JAUNE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VERT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MARINE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fr-FR" sz="160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énumérations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1972184" y="5360254"/>
            <a:ext cx="91327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Monopoly.</a:t>
            </a:r>
            <a:r>
              <a:rPr lang="fr-FR" sz="1600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plateau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.ajouter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Terrain(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"Rue Lecourbe"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60,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c2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Groupe.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MAUVE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50));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466" y="1827937"/>
            <a:ext cx="2286000" cy="2476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58107" y="3888939"/>
            <a:ext cx="45608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for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(Groupe 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groupe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Groupe.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values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…</a:t>
            </a:r>
          </a:p>
          <a:p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8" name="Groupe 7"/>
          <p:cNvGrpSpPr/>
          <p:nvPr/>
        </p:nvGrpSpPr>
        <p:grpSpPr>
          <a:xfrm rot="335965">
            <a:off x="4788632" y="2543760"/>
            <a:ext cx="3499812" cy="1177244"/>
            <a:chOff x="1580758" y="1518241"/>
            <a:chExt cx="2179668" cy="240308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5" y="1689202"/>
              <a:ext cx="1986456" cy="203175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Parcours des différentes valeurs de l’énumération </a:t>
              </a:r>
              <a:endParaRPr kumimoji="0" lang="fr-FR" sz="2000" b="1" i="0" u="none" strike="noStrike" kern="1200" cap="none" spc="0" normalizeH="0" baseline="0" noProof="0" dirty="0">
                <a:ln>
                  <a:noFill/>
                </a:ln>
                <a:solidFill>
                  <a:srgbClr val="962D3E"/>
                </a:solidFill>
                <a:effectLst/>
                <a:uLnTx/>
                <a:uFillTx/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1" name="Groupe 10"/>
          <p:cNvGrpSpPr/>
          <p:nvPr/>
        </p:nvGrpSpPr>
        <p:grpSpPr>
          <a:xfrm rot="21373782">
            <a:off x="6653202" y="4693386"/>
            <a:ext cx="5733281" cy="520729"/>
            <a:chOff x="1580758" y="1518241"/>
            <a:chExt cx="2179668" cy="240308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5" y="1689202"/>
              <a:ext cx="1986456" cy="203175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Utilisation d’une des valeur de l’énumération</a:t>
              </a:r>
              <a:endParaRPr kumimoji="0" lang="fr-FR" sz="2000" b="1" i="0" u="none" strike="noStrike" kern="1200" cap="none" spc="0" normalizeH="0" baseline="0" noProof="0" dirty="0">
                <a:ln>
                  <a:noFill/>
                </a:ln>
                <a:solidFill>
                  <a:srgbClr val="962D3E"/>
                </a:solidFill>
                <a:effectLst/>
                <a:uLnTx/>
                <a:uFillTx/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&gt;5</a:t>
            </a:r>
          </a:p>
        </p:txBody>
      </p:sp>
    </p:spTree>
    <p:extLst>
      <p:ext uri="{BB962C8B-B14F-4D97-AF65-F5344CB8AC3E}">
        <p14:creationId xmlns:p14="http://schemas.microsoft.com/office/powerpoint/2010/main" val="1253266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fonctions et procédures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39366" y="1825625"/>
            <a:ext cx="11558596" cy="3729355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  salutation();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fr-FR" sz="16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salutation()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String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saisirPrenom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afficherSalutation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fr-FR" sz="16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it-IT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afficherSalutation(String </a:t>
            </a:r>
            <a:r>
              <a:rPr lang="it-IT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"Bonjour 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fr-FR" sz="16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 !"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sp>
        <p:nvSpPr>
          <p:cNvPr id="5" name="Rectangle 4"/>
          <p:cNvSpPr/>
          <p:nvPr/>
        </p:nvSpPr>
        <p:spPr>
          <a:xfrm>
            <a:off x="6444343" y="1847039"/>
            <a:ext cx="6096000" cy="213949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String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saisirPrenom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Scanner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Scanner(System.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in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"Quel est votre prénom ?"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String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.nextLine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return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08907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exceptions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72183" y="1627852"/>
            <a:ext cx="9572978" cy="372935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saisie(String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min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"%s 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boolean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ok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do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try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val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.nextInt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ok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min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&amp;&amp;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catch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InputMismatchException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ok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false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finally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fr-FR" sz="1600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.nextLine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if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ok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"Saisissez un entier compris entre %d et %</a:t>
            </a:r>
            <a:r>
              <a:rPr lang="fr-FR" sz="16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d%n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 min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while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ok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return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cxnSp>
        <p:nvCxnSpPr>
          <p:cNvPr id="6" name="Connecteur droit 5"/>
          <p:cNvCxnSpPr/>
          <p:nvPr/>
        </p:nvCxnSpPr>
        <p:spPr>
          <a:xfrm>
            <a:off x="998494" y="1745439"/>
            <a:ext cx="0" cy="1121792"/>
          </a:xfrm>
          <a:prstGeom prst="line">
            <a:avLst/>
          </a:prstGeom>
          <a:ln w="25400">
            <a:solidFill>
              <a:srgbClr val="3488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/>
          <p:cNvCxnSpPr/>
          <p:nvPr/>
        </p:nvCxnSpPr>
        <p:spPr>
          <a:xfrm>
            <a:off x="998494" y="2776538"/>
            <a:ext cx="1" cy="734306"/>
          </a:xfrm>
          <a:prstGeom prst="line">
            <a:avLst/>
          </a:prstGeom>
          <a:ln w="25400">
            <a:solidFill>
              <a:srgbClr val="3488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>
            <a:off x="716272" y="3510844"/>
            <a:ext cx="564445" cy="478179"/>
          </a:xfrm>
          <a:prstGeom prst="arc">
            <a:avLst>
              <a:gd name="adj1" fmla="val 5248634"/>
              <a:gd name="adj2" fmla="val 16295469"/>
            </a:avLst>
          </a:prstGeom>
          <a:ln w="25400">
            <a:solidFill>
              <a:srgbClr val="3488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Connecteur droit 13"/>
          <p:cNvCxnSpPr/>
          <p:nvPr/>
        </p:nvCxnSpPr>
        <p:spPr>
          <a:xfrm>
            <a:off x="998494" y="3989023"/>
            <a:ext cx="1" cy="643613"/>
          </a:xfrm>
          <a:prstGeom prst="line">
            <a:avLst/>
          </a:prstGeom>
          <a:ln w="25400">
            <a:solidFill>
              <a:srgbClr val="3488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1585271" y="1745439"/>
            <a:ext cx="0" cy="1223539"/>
          </a:xfrm>
          <a:prstGeom prst="line">
            <a:avLst/>
          </a:prstGeom>
          <a:ln w="25400">
            <a:solidFill>
              <a:srgbClr val="962D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rc 15"/>
          <p:cNvSpPr/>
          <p:nvPr/>
        </p:nvSpPr>
        <p:spPr>
          <a:xfrm>
            <a:off x="1308368" y="2968978"/>
            <a:ext cx="553806" cy="515086"/>
          </a:xfrm>
          <a:prstGeom prst="arc">
            <a:avLst>
              <a:gd name="adj1" fmla="val 5248634"/>
              <a:gd name="adj2" fmla="val 16295469"/>
            </a:avLst>
          </a:prstGeom>
          <a:ln w="25400">
            <a:solidFill>
              <a:srgbClr val="962D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Connecteur droit 16"/>
          <p:cNvCxnSpPr/>
          <p:nvPr/>
        </p:nvCxnSpPr>
        <p:spPr>
          <a:xfrm>
            <a:off x="1585271" y="3484064"/>
            <a:ext cx="0" cy="504959"/>
          </a:xfrm>
          <a:prstGeom prst="line">
            <a:avLst/>
          </a:prstGeom>
          <a:ln w="25400">
            <a:solidFill>
              <a:srgbClr val="962D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roix 20"/>
          <p:cNvSpPr/>
          <p:nvPr/>
        </p:nvSpPr>
        <p:spPr>
          <a:xfrm rot="19018827">
            <a:off x="1394475" y="2781686"/>
            <a:ext cx="381593" cy="374586"/>
          </a:xfrm>
          <a:prstGeom prst="plus">
            <a:avLst>
              <a:gd name="adj" fmla="val 44642"/>
            </a:avLst>
          </a:prstGeom>
          <a:solidFill>
            <a:srgbClr val="962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Connecteur droit 22"/>
          <p:cNvCxnSpPr/>
          <p:nvPr/>
        </p:nvCxnSpPr>
        <p:spPr>
          <a:xfrm>
            <a:off x="1585271" y="3912394"/>
            <a:ext cx="0" cy="720242"/>
          </a:xfrm>
          <a:prstGeom prst="line">
            <a:avLst/>
          </a:prstGeom>
          <a:ln w="25400">
            <a:solidFill>
              <a:srgbClr val="962D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65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 animBg="1"/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exceptions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72183" y="3176337"/>
            <a:ext cx="9572978" cy="21808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verifNbFaces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nbFaces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Exception {</a:t>
            </a:r>
            <a:endParaRPr lang="fr-FR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if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nbFaces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&lt;= 1)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throw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Exception(</a:t>
            </a:r>
            <a:r>
              <a:rPr lang="fr-FR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"Un dé doit avoir au moins deux faces"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grpSp>
        <p:nvGrpSpPr>
          <p:cNvPr id="18" name="Groupe 17"/>
          <p:cNvGrpSpPr/>
          <p:nvPr/>
        </p:nvGrpSpPr>
        <p:grpSpPr>
          <a:xfrm rot="21294205">
            <a:off x="5424784" y="1778007"/>
            <a:ext cx="6264141" cy="1129660"/>
            <a:chOff x="1580758" y="1518240"/>
            <a:chExt cx="2179668" cy="2403084"/>
          </a:xfrm>
        </p:grpSpPr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0"/>
              <a:ext cx="2179668" cy="2403084"/>
            </a:xfrm>
            <a:prstGeom prst="rect">
              <a:avLst/>
            </a:prstGeom>
          </p:spPr>
        </p:pic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776149" y="1709547"/>
              <a:ext cx="1818490" cy="2108146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Le mot clef </a:t>
              </a:r>
              <a:r>
                <a:rPr lang="en-US" sz="20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throws</a:t>
              </a:r>
              <a:r>
                <a:rPr lang="fr-FR" sz="2000" b="1" dirty="0">
                  <a:solidFill>
                    <a:srgbClr val="962D3E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 </a:t>
              </a: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indique que cette méthode est susceptible de générer une exception</a:t>
              </a:r>
            </a:p>
          </p:txBody>
        </p:sp>
      </p:grpSp>
      <p:grpSp>
        <p:nvGrpSpPr>
          <p:cNvPr id="22" name="Groupe 21"/>
          <p:cNvGrpSpPr/>
          <p:nvPr/>
        </p:nvGrpSpPr>
        <p:grpSpPr>
          <a:xfrm rot="21387537">
            <a:off x="2005431" y="4308543"/>
            <a:ext cx="4900688" cy="790999"/>
            <a:chOff x="1580758" y="1518240"/>
            <a:chExt cx="2179668" cy="2403083"/>
          </a:xfrm>
        </p:grpSpPr>
        <p:pic>
          <p:nvPicPr>
            <p:cNvPr id="24" name="Image 2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0"/>
              <a:ext cx="2179668" cy="2403083"/>
            </a:xfrm>
            <a:prstGeom prst="rect">
              <a:avLst/>
            </a:prstGeom>
          </p:spPr>
        </p:pic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776149" y="1709547"/>
              <a:ext cx="1818490" cy="2108146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Le mot clef </a:t>
              </a:r>
              <a:r>
                <a:rPr lang="en-US" sz="20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throw</a:t>
              </a:r>
              <a:r>
                <a:rPr lang="fr-FR" sz="2000" b="1" dirty="0">
                  <a:solidFill>
                    <a:srgbClr val="962D3E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 </a:t>
              </a: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lève une exception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47044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L’écriture de données dans un fichier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{ 17.99, 22.41, 6.0, 39.02, 78.45, 44.7854 };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try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FileWriter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f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try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f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FileWriter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"./valeurs.txt"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nn-NO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for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nn-NO" sz="1600" b="1" dirty="0">
                <a:solidFill>
                  <a:srgbClr val="0000C0"/>
                </a:solidFill>
                <a:latin typeface="Consolas" panose="020B0609020204030204" pitchFamily="49" charset="0"/>
              </a:rPr>
              <a:t>length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f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.write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String.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format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i="1" dirty="0">
                <a:solidFill>
                  <a:srgbClr val="2A00FF"/>
                </a:solidFill>
                <a:latin typeface="Consolas" panose="020B0609020204030204" pitchFamily="49" charset="0"/>
              </a:rPr>
              <a:t>"%.2f%n"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i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fr-FR" sz="1600" i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]));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"Enregistrement terminé avec succès"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finally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if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f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catch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"Écriture impossible"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</p:spTree>
    <p:extLst>
      <p:ext uri="{BB962C8B-B14F-4D97-AF65-F5344CB8AC3E}">
        <p14:creationId xmlns:p14="http://schemas.microsoft.com/office/powerpoint/2010/main" val="3448076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/>
          <a:lstStyle/>
          <a:p>
            <a:r>
              <a:rPr lang="fr-FR" dirty="0"/>
              <a:t>Objectifs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645506" y="1099255"/>
            <a:ext cx="7252455" cy="3729355"/>
          </a:xfrm>
        </p:spPr>
        <p:txBody>
          <a:bodyPr/>
          <a:lstStyle/>
          <a:p>
            <a:r>
              <a:rPr lang="fr-FR" dirty="0"/>
              <a:t>Maitriser les bases du langage Java avant d’attaquer la Programmation Orientée Objet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339365" y="193022"/>
            <a:ext cx="5552388" cy="443387"/>
          </a:xfrm>
        </p:spPr>
        <p:txBody>
          <a:bodyPr>
            <a:normAutofit/>
          </a:bodyPr>
          <a:lstStyle/>
          <a:p>
            <a:r>
              <a:rPr lang="fr-FR" dirty="0"/>
              <a:t>Les bases du Java</a:t>
            </a:r>
          </a:p>
        </p:txBody>
      </p:sp>
    </p:spTree>
    <p:extLst>
      <p:ext uri="{BB962C8B-B14F-4D97-AF65-F5344CB8AC3E}">
        <p14:creationId xmlns:p14="http://schemas.microsoft.com/office/powerpoint/2010/main" val="851799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L’écriture de données dans un fichier avec gestion automatique des ressources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{ 17.99, 22.41, 6.0, 39.02, 78.45, 44.7854 };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try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FileWriter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f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FileWriter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"./valeurs.txt"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nn-NO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for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nn-NO" sz="1600" b="1" dirty="0">
                <a:solidFill>
                  <a:srgbClr val="0000C0"/>
                </a:solidFill>
                <a:latin typeface="Consolas" panose="020B0609020204030204" pitchFamily="49" charset="0"/>
              </a:rPr>
              <a:t>length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nn-NO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f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.write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String.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format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i="1" dirty="0">
                <a:solidFill>
                  <a:srgbClr val="2A00FF"/>
                </a:solidFill>
                <a:latin typeface="Consolas" panose="020B0609020204030204" pitchFamily="49" charset="0"/>
              </a:rPr>
              <a:t>"%.2f%n"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i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fr-FR" sz="1600" i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]));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"Enregistrement terminé avec succès"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catch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"Écriture impossible"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sp>
        <p:nvSpPr>
          <p:cNvPr id="5" name="Rectangle 4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&gt;7</a:t>
            </a:r>
          </a:p>
        </p:txBody>
      </p:sp>
    </p:spTree>
    <p:extLst>
      <p:ext uri="{BB962C8B-B14F-4D97-AF65-F5344CB8AC3E}">
        <p14:creationId xmlns:p14="http://schemas.microsoft.com/office/powerpoint/2010/main" val="3392709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Lecture de données d’un fichier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try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FileInputStream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fichier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Scanner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try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fichier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FileInputStream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"./valeurs.txt"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s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Scanner(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fichier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while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.hasNextLine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.nextLine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"Fichier lu intégralement avec succès"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finally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if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if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fichier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fichier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catch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"Lecture impossible"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</p:spTree>
    <p:extLst>
      <p:ext uri="{BB962C8B-B14F-4D97-AF65-F5344CB8AC3E}">
        <p14:creationId xmlns:p14="http://schemas.microsoft.com/office/powerpoint/2010/main" val="3906160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Lecture de données d’un fichier avec gestion automatique des ressources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try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FileInputStream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fichier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FileInputStream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"./valeurs.txt"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Scanner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Scanner(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fichier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while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.hasNextLine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.nextLine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"Fichier lu intégralement avec succès"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catch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"Lecture impossible"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sp>
        <p:nvSpPr>
          <p:cNvPr id="5" name="Rectangle 4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&gt;7</a:t>
            </a:r>
          </a:p>
        </p:txBody>
      </p:sp>
      <p:grpSp>
        <p:nvGrpSpPr>
          <p:cNvPr id="6" name="Groupe 5"/>
          <p:cNvGrpSpPr/>
          <p:nvPr/>
        </p:nvGrpSpPr>
        <p:grpSpPr>
          <a:xfrm rot="21387537">
            <a:off x="8191653" y="2088755"/>
            <a:ext cx="3695150" cy="1178939"/>
            <a:chOff x="1580758" y="1518240"/>
            <a:chExt cx="2179668" cy="2403083"/>
          </a:xfrm>
        </p:grpSpPr>
        <p:pic>
          <p:nvPicPr>
            <p:cNvPr id="7" name="Imag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0"/>
              <a:ext cx="2179668" cy="2403083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776149" y="1709547"/>
              <a:ext cx="1818490" cy="2108146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2 ressources sont générées automatiquement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2288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assertions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735313"/>
            <a:ext cx="11012882" cy="372935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saisie(String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min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"%s 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boolean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ok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do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try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val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Outils.</a:t>
            </a:r>
            <a:r>
              <a:rPr lang="fr-FR" sz="1600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.nextInt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ok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min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&amp;&amp;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catch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InputMismatchException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      ok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false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finally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Outils.</a:t>
            </a:r>
            <a:r>
              <a:rPr lang="fr-FR" sz="1600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s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.nextLine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if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ok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"Saisissez un entier compris entre %d et %</a:t>
            </a:r>
            <a:r>
              <a:rPr lang="fr-FR" sz="16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d%nRessaisissez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... 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min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while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ok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assert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min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&amp;&amp;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&lt;=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max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return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grpSp>
        <p:nvGrpSpPr>
          <p:cNvPr id="5" name="Groupe 4"/>
          <p:cNvGrpSpPr/>
          <p:nvPr/>
        </p:nvGrpSpPr>
        <p:grpSpPr>
          <a:xfrm rot="21387537">
            <a:off x="5127538" y="5433695"/>
            <a:ext cx="6841118" cy="1057317"/>
            <a:chOff x="1580758" y="1518240"/>
            <a:chExt cx="2179668" cy="2403083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0"/>
              <a:ext cx="2179668" cy="2403083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776149" y="1709547"/>
              <a:ext cx="1818490" cy="2108146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Cette expression booléenne doit forcément être vraie</a:t>
              </a:r>
            </a:p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Sinon arrêt du programme !</a:t>
              </a: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&gt;4</a:t>
            </a:r>
          </a:p>
        </p:txBody>
      </p:sp>
    </p:spTree>
    <p:extLst>
      <p:ext uri="{BB962C8B-B14F-4D97-AF65-F5344CB8AC3E}">
        <p14:creationId xmlns:p14="http://schemas.microsoft.com/office/powerpoint/2010/main" val="2061741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assertions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975" y="995362"/>
            <a:ext cx="7334250" cy="5076825"/>
          </a:xfrm>
          <a:prstGeom prst="rect">
            <a:avLst/>
          </a:prstGeom>
        </p:spPr>
      </p:pic>
      <p:grpSp>
        <p:nvGrpSpPr>
          <p:cNvPr id="15" name="Groupe 14"/>
          <p:cNvGrpSpPr/>
          <p:nvPr/>
        </p:nvGrpSpPr>
        <p:grpSpPr>
          <a:xfrm>
            <a:off x="0" y="1973361"/>
            <a:ext cx="4180239" cy="2694568"/>
            <a:chOff x="135164" y="3019708"/>
            <a:chExt cx="4180239" cy="2694568"/>
          </a:xfrm>
        </p:grpSpPr>
        <p:sp>
          <p:nvSpPr>
            <p:cNvPr id="16" name="Rectangle 15"/>
            <p:cNvSpPr/>
            <p:nvPr/>
          </p:nvSpPr>
          <p:spPr>
            <a:xfrm>
              <a:off x="557593" y="3019708"/>
              <a:ext cx="3757810" cy="2694568"/>
            </a:xfrm>
            <a:prstGeom prst="rect">
              <a:avLst/>
            </a:prstGeom>
            <a:solidFill>
              <a:srgbClr val="962D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1037450" y="3036620"/>
              <a:ext cx="3166389" cy="2677656"/>
            </a:xfrm>
            <a:prstGeom prst="rect">
              <a:avLst/>
            </a:prstGeom>
            <a:noFill/>
          </p:spPr>
          <p:txBody>
            <a:bodyPr vert="horz" wrap="square" lIns="0" tIns="45720" rIns="91440" bIns="45720" rtlCol="0" anchor="ctr" anchorCtr="1">
              <a:spAutoFit/>
            </a:bodyPr>
            <a:lstStyle/>
            <a:p>
              <a:r>
                <a:rPr lang="fr-FR" sz="2400" dirty="0">
                  <a:solidFill>
                    <a:schemeClr val="bg1"/>
                  </a:solidFill>
                </a:rPr>
                <a:t>Pour activer la vérification des assertions, il faut passer </a:t>
              </a:r>
              <a:r>
                <a:rPr lang="fr-FR" sz="24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–</a:t>
              </a:r>
              <a:r>
                <a:rPr lang="fr-FR" sz="24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ea</a:t>
              </a:r>
              <a:r>
                <a:rPr lang="fr-FR" sz="24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fr-FR" sz="2400" dirty="0">
                  <a:solidFill>
                    <a:schemeClr val="bg1"/>
                  </a:solidFill>
                </a:rPr>
                <a:t>ou</a:t>
              </a:r>
            </a:p>
            <a:p>
              <a:r>
                <a:rPr lang="fr-FR" sz="24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–</a:t>
              </a:r>
              <a:r>
                <a:rPr lang="fr-FR" sz="24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enableassertions</a:t>
              </a:r>
              <a:r>
                <a:rPr lang="fr-FR" sz="24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fr-FR" sz="2400" dirty="0">
                  <a:solidFill>
                    <a:schemeClr val="bg1"/>
                  </a:solidFill>
                </a:rPr>
                <a:t>en argument de la machine virtuelle</a:t>
              </a:r>
            </a:p>
          </p:txBody>
        </p:sp>
        <p:sp>
          <p:nvSpPr>
            <p:cNvPr id="18" name="Ellipse 17"/>
            <p:cNvSpPr/>
            <p:nvPr/>
          </p:nvSpPr>
          <p:spPr>
            <a:xfrm>
              <a:off x="265269" y="3318873"/>
              <a:ext cx="612000" cy="612000"/>
            </a:xfrm>
            <a:prstGeom prst="ellipse">
              <a:avLst/>
            </a:prstGeom>
            <a:solidFill>
              <a:srgbClr val="E5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5164" y="3036620"/>
              <a:ext cx="902286" cy="1115665"/>
            </a:xfrm>
            <a:prstGeom prst="rect">
              <a:avLst/>
            </a:prstGeom>
          </p:spPr>
        </p:pic>
      </p:grpSp>
      <p:sp>
        <p:nvSpPr>
          <p:cNvPr id="20" name="Étoile à 16 branches 19"/>
          <p:cNvSpPr/>
          <p:nvPr/>
        </p:nvSpPr>
        <p:spPr>
          <a:xfrm>
            <a:off x="7086599" y="2384005"/>
            <a:ext cx="252000" cy="252000"/>
          </a:xfrm>
          <a:prstGeom prst="star16">
            <a:avLst/>
          </a:prstGeom>
          <a:solidFill>
            <a:srgbClr val="B014A9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Étoile à 16 branches 20"/>
          <p:cNvSpPr/>
          <p:nvPr/>
        </p:nvSpPr>
        <p:spPr>
          <a:xfrm>
            <a:off x="6436111" y="3885703"/>
            <a:ext cx="252000" cy="252000"/>
          </a:xfrm>
          <a:prstGeom prst="star16">
            <a:avLst/>
          </a:prstGeom>
          <a:solidFill>
            <a:srgbClr val="B014A9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&gt;4</a:t>
            </a:r>
          </a:p>
        </p:txBody>
      </p:sp>
    </p:spTree>
    <p:extLst>
      <p:ext uri="{BB962C8B-B14F-4D97-AF65-F5344CB8AC3E}">
        <p14:creationId xmlns:p14="http://schemas.microsoft.com/office/powerpoint/2010/main" val="50416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"/>
                            </p:stCondLst>
                            <p:childTnLst>
                              <p:par>
                                <p:cTn id="1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</p:spTree>
    <p:extLst>
      <p:ext uri="{BB962C8B-B14F-4D97-AF65-F5344CB8AC3E}">
        <p14:creationId xmlns:p14="http://schemas.microsoft.com/office/powerpoint/2010/main" val="2774379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Le fameux </a:t>
            </a:r>
            <a:r>
              <a:rPr lang="fr-FR" dirty="0" err="1"/>
              <a:t>HelloWorld</a:t>
            </a:r>
            <a:r>
              <a:rPr lang="fr-FR" dirty="0"/>
              <a:t> !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Java</a:t>
            </a: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1185967" y="1949024"/>
            <a:ext cx="489749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package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fr.eni.ecole.basesDuLangage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fr-FR" sz="1600" dirty="0">
              <a:latin typeface="Consolas" panose="020B0609020204030204" pitchFamily="49" charset="0"/>
            </a:endParaRPr>
          </a:p>
          <a:p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Helloworld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endParaRPr lang="fr-FR" sz="1600" dirty="0">
              <a:latin typeface="Consolas" panose="020B0609020204030204" pitchFamily="49" charset="0"/>
            </a:endParaRPr>
          </a:p>
          <a:p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public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"Hello World !"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F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6" name="Groupe 5"/>
          <p:cNvGrpSpPr/>
          <p:nvPr/>
        </p:nvGrpSpPr>
        <p:grpSpPr>
          <a:xfrm rot="11138113">
            <a:off x="5739229" y="3372242"/>
            <a:ext cx="952701" cy="144000"/>
            <a:chOff x="5197564" y="4314909"/>
            <a:chExt cx="952701" cy="144000"/>
          </a:xfrm>
        </p:grpSpPr>
        <p:sp>
          <p:nvSpPr>
            <p:cNvPr id="7" name="Pentagone 6"/>
            <p:cNvSpPr/>
            <p:nvPr/>
          </p:nvSpPr>
          <p:spPr>
            <a:xfrm>
              <a:off x="5197564" y="4314909"/>
              <a:ext cx="831282" cy="144000"/>
            </a:xfrm>
            <a:prstGeom prst="homePlate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sp>
          <p:nvSpPr>
            <p:cNvPr id="8" name="Chevron 7"/>
            <p:cNvSpPr/>
            <p:nvPr/>
          </p:nvSpPr>
          <p:spPr>
            <a:xfrm>
              <a:off x="6006265" y="4314909"/>
              <a:ext cx="144000" cy="144000"/>
            </a:xfrm>
            <a:prstGeom prst="chevron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e 8"/>
          <p:cNvGrpSpPr/>
          <p:nvPr/>
        </p:nvGrpSpPr>
        <p:grpSpPr>
          <a:xfrm rot="284281">
            <a:off x="6464862" y="3016268"/>
            <a:ext cx="3209987" cy="1150424"/>
            <a:chOff x="1580758" y="1518241"/>
            <a:chExt cx="2179668" cy="240308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6" y="1689203"/>
              <a:ext cx="1986456" cy="2031757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Affichage d’un message</a:t>
              </a:r>
            </a:p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sur la console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465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L’affichage de messages sur la console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Sortie standard</a:t>
            </a:r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</a:t>
            </a:r>
            <a:r>
              <a:rPr lang="fr-FR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Sortie des messages d’erreur</a:t>
            </a:r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fr-FR" dirty="0"/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</a:t>
            </a:r>
            <a:r>
              <a:rPr lang="fr-FR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</p:spTree>
    <p:extLst>
      <p:ext uri="{BB962C8B-B14F-4D97-AF65-F5344CB8AC3E}">
        <p14:creationId xmlns:p14="http://schemas.microsoft.com/office/powerpoint/2010/main" val="3815740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formatage des messages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Fonctions permettant le formatage</a:t>
            </a:r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err</a:t>
            </a:r>
            <a:r>
              <a:rPr lang="fr-FR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fr-F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String.</a:t>
            </a:r>
            <a:r>
              <a:rPr lang="fr-FR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format</a:t>
            </a:r>
            <a:r>
              <a:rPr lang="fr-FR" i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fr-FR" b="1" i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Paramètres</a:t>
            </a:r>
            <a:endParaRPr lang="fr-FR" dirty="0"/>
          </a:p>
          <a:p>
            <a:pPr lvl="1"/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Chaîne de caractères contenant des « trous » indiqués par des indicateurs</a:t>
            </a:r>
          </a:p>
          <a:p>
            <a:pPr lvl="1"/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Les valeurs à utiliser pour compléter les « trous »</a:t>
            </a:r>
          </a:p>
          <a:p>
            <a:endParaRPr lang="fr-FR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sp>
        <p:nvSpPr>
          <p:cNvPr id="5" name="Rectangle 4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&gt;5</a:t>
            </a:r>
          </a:p>
        </p:txBody>
      </p:sp>
    </p:spTree>
    <p:extLst>
      <p:ext uri="{BB962C8B-B14F-4D97-AF65-F5344CB8AC3E}">
        <p14:creationId xmlns:p14="http://schemas.microsoft.com/office/powerpoint/2010/main" val="54825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formatage des messages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Principaux indicateurs</a:t>
            </a:r>
          </a:p>
          <a:p>
            <a:pPr lvl="1"/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%d : nombre entier en base 10</a:t>
            </a:r>
          </a:p>
          <a:p>
            <a:pPr lvl="1"/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%f : nombre à virgule</a:t>
            </a:r>
          </a:p>
          <a:p>
            <a:pPr lvl="1"/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%s : chaîne de caractères</a:t>
            </a:r>
          </a:p>
          <a:p>
            <a:pPr lvl="1"/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%n : retour à la ligne</a:t>
            </a:r>
          </a:p>
          <a:p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Exemple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2A00FF"/>
                </a:solidFill>
                <a:latin typeface="Consolas" panose="020B0609020204030204" pitchFamily="49" charset="0"/>
              </a:rPr>
              <a:t>"%s a été créée en %d et est située à %.1f km du centre de </a:t>
            </a:r>
            <a:r>
              <a:rPr lang="fr-FR" sz="1600" dirty="0" err="1">
                <a:solidFill>
                  <a:srgbClr val="2A00FF"/>
                </a:solidFill>
                <a:latin typeface="Consolas" panose="020B0609020204030204" pitchFamily="49" charset="0"/>
              </a:rPr>
              <a:t>Nantes.%n</a:t>
            </a:r>
            <a:r>
              <a:rPr lang="fr-FR" sz="1600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2A00FF"/>
                </a:solidFill>
                <a:latin typeface="Consolas" panose="020B0609020204030204" pitchFamily="49" charset="0"/>
              </a:rPr>
              <a:t>"ENI École Informatique"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, 1981, 6.07);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grpSp>
        <p:nvGrpSpPr>
          <p:cNvPr id="5" name="Groupe 4"/>
          <p:cNvGrpSpPr/>
          <p:nvPr/>
        </p:nvGrpSpPr>
        <p:grpSpPr>
          <a:xfrm>
            <a:off x="3672143" y="5020985"/>
            <a:ext cx="4890443" cy="956303"/>
            <a:chOff x="99245" y="4448014"/>
            <a:chExt cx="4890443" cy="956303"/>
          </a:xfrm>
        </p:grpSpPr>
        <p:grpSp>
          <p:nvGrpSpPr>
            <p:cNvPr id="6" name="Groupe 5"/>
            <p:cNvGrpSpPr/>
            <p:nvPr/>
          </p:nvGrpSpPr>
          <p:grpSpPr>
            <a:xfrm>
              <a:off x="280307" y="4528408"/>
              <a:ext cx="4709381" cy="875909"/>
              <a:chOff x="280307" y="4528408"/>
              <a:chExt cx="4709381" cy="875909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557593" y="4528408"/>
                <a:ext cx="4432095" cy="87590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935849" y="4684063"/>
                <a:ext cx="3959696" cy="58477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sz="1600" dirty="0"/>
                  <a:t>ENI École Informatique a été créée en 1981 et est située à 6,1 km du centre de Nantes.</a:t>
                </a:r>
                <a:endParaRPr lang="fr-FR" sz="1500" dirty="0"/>
              </a:p>
            </p:txBody>
          </p:sp>
          <p:sp>
            <p:nvSpPr>
              <p:cNvPr id="10" name="Ellipse 9"/>
              <p:cNvSpPr/>
              <p:nvPr/>
            </p:nvSpPr>
            <p:spPr>
              <a:xfrm>
                <a:off x="280307" y="4538568"/>
                <a:ext cx="612000" cy="612000"/>
              </a:xfrm>
              <a:prstGeom prst="ellipse">
                <a:avLst/>
              </a:prstGeom>
              <a:solidFill>
                <a:srgbClr val="E5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pic>
          <p:nvPicPr>
            <p:cNvPr id="7" name="Imag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245" y="4448014"/>
              <a:ext cx="896190" cy="853514"/>
            </a:xfrm>
            <a:prstGeom prst="rect">
              <a:avLst/>
            </a:prstGeom>
          </p:spPr>
        </p:pic>
      </p:grpSp>
      <p:grpSp>
        <p:nvGrpSpPr>
          <p:cNvPr id="12" name="Groupe 11"/>
          <p:cNvGrpSpPr/>
          <p:nvPr/>
        </p:nvGrpSpPr>
        <p:grpSpPr>
          <a:xfrm rot="21270836">
            <a:off x="7104239" y="1944568"/>
            <a:ext cx="4520753" cy="1276265"/>
            <a:chOff x="1580758" y="1518240"/>
            <a:chExt cx="2179668" cy="2403084"/>
          </a:xfrm>
        </p:grpSpPr>
        <p:pic>
          <p:nvPicPr>
            <p:cNvPr id="13" name="Image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0"/>
              <a:ext cx="2179668" cy="2403084"/>
            </a:xfrm>
            <a:prstGeom prst="rect">
              <a:avLst/>
            </a:prstGeom>
          </p:spPr>
        </p:pic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776149" y="1709546"/>
              <a:ext cx="1818490" cy="2108146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Plus de détails dans la </a:t>
              </a:r>
              <a:r>
                <a:rPr lang="fr-FR" sz="2000" b="1" dirty="0" err="1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Javadoc</a:t>
              </a: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 :</a:t>
              </a:r>
            </a:p>
            <a:p>
              <a:pPr lvl="0" algn="ctr">
                <a:defRPr/>
              </a:pPr>
              <a:r>
                <a:rPr lang="fr-FR" sz="1700" b="1" dirty="0">
                  <a:solidFill>
                    <a:srgbClr val="962D3E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  <a:hlinkClick r:id="rId4"/>
                </a:rPr>
                <a:t>https://docs.oracle.com/javase/10/docs/api/java/util/Formatter.html#syntax</a:t>
              </a:r>
              <a:endParaRPr lang="fr-FR" sz="1700" b="1" dirty="0">
                <a:solidFill>
                  <a:srgbClr val="962D3E"/>
                </a:solidFill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&gt;5</a:t>
            </a:r>
          </a:p>
        </p:txBody>
      </p:sp>
    </p:spTree>
    <p:extLst>
      <p:ext uri="{BB962C8B-B14F-4D97-AF65-F5344CB8AC3E}">
        <p14:creationId xmlns:p14="http://schemas.microsoft.com/office/powerpoint/2010/main" val="189826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variables et constantes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Taxe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public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final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TVA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= 20.0/100;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dirty="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public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double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prixHT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17.85;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.printf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"Prix TTC de l'article : %.2f€%n"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prixHT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*(1+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TVA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fr-FR" sz="160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grpSp>
        <p:nvGrpSpPr>
          <p:cNvPr id="5" name="Groupe 4"/>
          <p:cNvGrpSpPr/>
          <p:nvPr/>
        </p:nvGrpSpPr>
        <p:grpSpPr>
          <a:xfrm>
            <a:off x="3672143" y="5020985"/>
            <a:ext cx="4890443" cy="956303"/>
            <a:chOff x="99245" y="4448014"/>
            <a:chExt cx="4890443" cy="956303"/>
          </a:xfrm>
        </p:grpSpPr>
        <p:grpSp>
          <p:nvGrpSpPr>
            <p:cNvPr id="6" name="Groupe 5"/>
            <p:cNvGrpSpPr/>
            <p:nvPr/>
          </p:nvGrpSpPr>
          <p:grpSpPr>
            <a:xfrm>
              <a:off x="280307" y="4528408"/>
              <a:ext cx="4709381" cy="875909"/>
              <a:chOff x="280307" y="4528408"/>
              <a:chExt cx="4709381" cy="875909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557593" y="4528408"/>
                <a:ext cx="4432095" cy="87590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935849" y="4684063"/>
                <a:ext cx="3959696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fr-FR" sz="1600" dirty="0"/>
                  <a:t>Prix TTC de l'article : 21,42€</a:t>
                </a:r>
              </a:p>
            </p:txBody>
          </p:sp>
          <p:sp>
            <p:nvSpPr>
              <p:cNvPr id="10" name="Ellipse 9"/>
              <p:cNvSpPr/>
              <p:nvPr/>
            </p:nvSpPr>
            <p:spPr>
              <a:xfrm>
                <a:off x="280307" y="4538568"/>
                <a:ext cx="612000" cy="612000"/>
              </a:xfrm>
              <a:prstGeom prst="ellipse">
                <a:avLst/>
              </a:prstGeom>
              <a:solidFill>
                <a:srgbClr val="E5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pic>
          <p:nvPicPr>
            <p:cNvPr id="7" name="Imag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245" y="4448014"/>
              <a:ext cx="896190" cy="853514"/>
            </a:xfrm>
            <a:prstGeom prst="rect">
              <a:avLst/>
            </a:prstGeom>
          </p:spPr>
        </p:pic>
      </p:grpSp>
      <p:grpSp>
        <p:nvGrpSpPr>
          <p:cNvPr id="11" name="Groupe 10"/>
          <p:cNvGrpSpPr/>
          <p:nvPr/>
        </p:nvGrpSpPr>
        <p:grpSpPr>
          <a:xfrm rot="10570940">
            <a:off x="4161553" y="3108913"/>
            <a:ext cx="2203925" cy="144000"/>
            <a:chOff x="3946340" y="4314909"/>
            <a:chExt cx="2203925" cy="144000"/>
          </a:xfrm>
        </p:grpSpPr>
        <p:sp>
          <p:nvSpPr>
            <p:cNvPr id="12" name="Pentagone 11"/>
            <p:cNvSpPr/>
            <p:nvPr/>
          </p:nvSpPr>
          <p:spPr>
            <a:xfrm>
              <a:off x="3946340" y="4314909"/>
              <a:ext cx="2082504" cy="144000"/>
            </a:xfrm>
            <a:prstGeom prst="homePlate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sp>
          <p:nvSpPr>
            <p:cNvPr id="13" name="Chevron 12"/>
            <p:cNvSpPr/>
            <p:nvPr/>
          </p:nvSpPr>
          <p:spPr>
            <a:xfrm>
              <a:off x="6006265" y="4314909"/>
              <a:ext cx="144000" cy="144000"/>
            </a:xfrm>
            <a:prstGeom prst="chevron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e 13"/>
          <p:cNvGrpSpPr/>
          <p:nvPr/>
        </p:nvGrpSpPr>
        <p:grpSpPr>
          <a:xfrm rot="21197172">
            <a:off x="6014679" y="2577630"/>
            <a:ext cx="3447722" cy="697433"/>
            <a:chOff x="1580758" y="1518241"/>
            <a:chExt cx="2179668" cy="2403084"/>
          </a:xfrm>
        </p:grpSpPr>
        <p:pic>
          <p:nvPicPr>
            <p:cNvPr id="15" name="Image 1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6" y="1689203"/>
              <a:ext cx="1986456" cy="2031757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48899"/>
                  </a:solidFill>
                  <a:effectLst/>
                  <a:uLnTx/>
                  <a:uFillTx/>
                  <a:latin typeface="Bradley Hand ITC" panose="03070402050302030203" pitchFamily="66" charset="0"/>
                  <a:ea typeface="+mn-ea"/>
                  <a:cs typeface="Segoe UI Light" panose="020B0502040204020203" pitchFamily="34" charset="0"/>
                </a:rPr>
                <a:t>Déclaration d’une variable</a:t>
              </a:r>
            </a:p>
          </p:txBody>
        </p:sp>
      </p:grpSp>
      <p:grpSp>
        <p:nvGrpSpPr>
          <p:cNvPr id="17" name="Groupe 16"/>
          <p:cNvGrpSpPr/>
          <p:nvPr/>
        </p:nvGrpSpPr>
        <p:grpSpPr>
          <a:xfrm rot="9976818">
            <a:off x="6169113" y="2302793"/>
            <a:ext cx="869470" cy="144000"/>
            <a:chOff x="5280795" y="4314909"/>
            <a:chExt cx="869470" cy="144000"/>
          </a:xfrm>
        </p:grpSpPr>
        <p:sp>
          <p:nvSpPr>
            <p:cNvPr id="18" name="Pentagone 17"/>
            <p:cNvSpPr/>
            <p:nvPr/>
          </p:nvSpPr>
          <p:spPr>
            <a:xfrm>
              <a:off x="5280795" y="4314909"/>
              <a:ext cx="748048" cy="144000"/>
            </a:xfrm>
            <a:prstGeom prst="homePlate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sp>
          <p:nvSpPr>
            <p:cNvPr id="19" name="Chevron 18"/>
            <p:cNvSpPr/>
            <p:nvPr/>
          </p:nvSpPr>
          <p:spPr>
            <a:xfrm>
              <a:off x="6006265" y="4314909"/>
              <a:ext cx="144000" cy="144000"/>
            </a:xfrm>
            <a:prstGeom prst="chevron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oupe 19"/>
          <p:cNvGrpSpPr/>
          <p:nvPr/>
        </p:nvGrpSpPr>
        <p:grpSpPr>
          <a:xfrm rot="20975019">
            <a:off x="6804674" y="1647595"/>
            <a:ext cx="2265985" cy="880348"/>
            <a:chOff x="1580758" y="1518241"/>
            <a:chExt cx="2179668" cy="2403084"/>
          </a:xfrm>
        </p:grpSpPr>
        <p:pic>
          <p:nvPicPr>
            <p:cNvPr id="21" name="Image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6" y="1689203"/>
              <a:ext cx="1986456" cy="2031757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48899"/>
                  </a:solidFill>
                  <a:effectLst/>
                  <a:uLnTx/>
                  <a:uFillTx/>
                  <a:latin typeface="Bradley Hand ITC" panose="03070402050302030203" pitchFamily="66" charset="0"/>
                  <a:ea typeface="+mn-ea"/>
                  <a:cs typeface="Segoe UI Light" panose="020B0502040204020203" pitchFamily="34" charset="0"/>
                </a:rPr>
                <a:t>Déclaration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348899"/>
                  </a:solidFill>
                  <a:effectLst/>
                  <a:uLnTx/>
                  <a:uFillTx/>
                  <a:latin typeface="Bradley Hand ITC" panose="03070402050302030203" pitchFamily="66" charset="0"/>
                  <a:ea typeface="+mn-ea"/>
                  <a:cs typeface="Segoe UI Light" panose="020B0502040204020203" pitchFamily="34" charset="0"/>
                </a:rPr>
                <a:t>d’une constante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2842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tableaux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Déclaration</a:t>
            </a:r>
          </a:p>
          <a:p>
            <a:pPr marL="457200" lvl="1" indent="0">
              <a:buNone/>
            </a:pP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float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float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[100];</a:t>
            </a:r>
            <a:endParaRPr lang="fr-FR" sz="1600" dirty="0"/>
          </a:p>
          <a:p>
            <a:r>
              <a:rPr lang="fr-FR" dirty="0"/>
              <a:t>Écriture dans une case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7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1792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fr-FR" sz="1600" dirty="0"/>
          </a:p>
          <a:p>
            <a:r>
              <a:rPr lang="fr-FR" dirty="0"/>
              <a:t>Lecture d’une valeur</a:t>
            </a:r>
            <a:endParaRPr lang="fr-FR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valeurs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7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fr-FR" sz="160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grpSp>
        <p:nvGrpSpPr>
          <p:cNvPr id="5" name="Groupe 4"/>
          <p:cNvGrpSpPr/>
          <p:nvPr/>
        </p:nvGrpSpPr>
        <p:grpSpPr>
          <a:xfrm>
            <a:off x="7409014" y="2960718"/>
            <a:ext cx="3833208" cy="1459167"/>
            <a:chOff x="135164" y="3019708"/>
            <a:chExt cx="3833208" cy="1459167"/>
          </a:xfrm>
        </p:grpSpPr>
        <p:sp>
          <p:nvSpPr>
            <p:cNvPr id="6" name="Rectangle 5"/>
            <p:cNvSpPr/>
            <p:nvPr/>
          </p:nvSpPr>
          <p:spPr>
            <a:xfrm>
              <a:off x="557593" y="3019708"/>
              <a:ext cx="3383892" cy="1459167"/>
            </a:xfrm>
            <a:prstGeom prst="rect">
              <a:avLst/>
            </a:prstGeom>
            <a:solidFill>
              <a:srgbClr val="962D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ZoneTexte 6"/>
            <p:cNvSpPr txBox="1"/>
            <p:nvPr/>
          </p:nvSpPr>
          <p:spPr>
            <a:xfrm>
              <a:off x="877270" y="3146528"/>
              <a:ext cx="3091102" cy="1200329"/>
            </a:xfrm>
            <a:prstGeom prst="rect">
              <a:avLst/>
            </a:prstGeom>
            <a:noFill/>
          </p:spPr>
          <p:txBody>
            <a:bodyPr vert="horz" wrap="square" lIns="0" tIns="45720" rIns="91440" bIns="45720" rtlCol="0" anchor="ctr" anchorCtr="1">
              <a:spAutoFit/>
            </a:bodyPr>
            <a:lstStyle/>
            <a:p>
              <a:r>
                <a:rPr lang="fr-FR" sz="2400" dirty="0">
                  <a:solidFill>
                    <a:schemeClr val="bg1"/>
                  </a:solidFill>
                </a:rPr>
                <a:t>Les indices des éléments d’un tableau commencent à zéro</a:t>
              </a:r>
            </a:p>
          </p:txBody>
        </p:sp>
        <p:sp>
          <p:nvSpPr>
            <p:cNvPr id="8" name="Ellipse 7"/>
            <p:cNvSpPr/>
            <p:nvPr/>
          </p:nvSpPr>
          <p:spPr>
            <a:xfrm>
              <a:off x="265269" y="3318873"/>
              <a:ext cx="612000" cy="612000"/>
            </a:xfrm>
            <a:prstGeom prst="ellipse">
              <a:avLst/>
            </a:prstGeom>
            <a:solidFill>
              <a:srgbClr val="E5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164" y="3036620"/>
              <a:ext cx="902286" cy="1115665"/>
            </a:xfrm>
            <a:prstGeom prst="rect">
              <a:avLst/>
            </a:prstGeom>
          </p:spPr>
        </p:pic>
      </p:grpSp>
      <p:grpSp>
        <p:nvGrpSpPr>
          <p:cNvPr id="10" name="Groupe 9"/>
          <p:cNvGrpSpPr/>
          <p:nvPr/>
        </p:nvGrpSpPr>
        <p:grpSpPr>
          <a:xfrm rot="21270836">
            <a:off x="2577409" y="4501045"/>
            <a:ext cx="4520753" cy="1276265"/>
            <a:chOff x="1580758" y="1518240"/>
            <a:chExt cx="2179668" cy="2403084"/>
          </a:xfrm>
        </p:grpSpPr>
        <p:pic>
          <p:nvPicPr>
            <p:cNvPr id="11" name="Image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0"/>
              <a:ext cx="2179668" cy="2403084"/>
            </a:xfrm>
            <a:prstGeom prst="rect">
              <a:avLst/>
            </a:prstGeom>
          </p:spPr>
        </p:pic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776149" y="1709546"/>
              <a:ext cx="1818490" cy="2108146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Un tableau est un type référence. Il est donc instancié sur le tas</a:t>
              </a:r>
              <a:endParaRPr lang="fr-FR" sz="1700" b="1" dirty="0">
                <a:solidFill>
                  <a:srgbClr val="348899"/>
                </a:solidFill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7000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récupération des saisies de l’utilisateur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Utilisation de Scanner</a:t>
            </a:r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nextLine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r>
              <a:rPr lang="fr-FR" dirty="0"/>
              <a:t> : Lecture d’une chaîne de caractères</a:t>
            </a:r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nextInt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r>
              <a:rPr lang="fr-FR" dirty="0"/>
              <a:t> : Lecture d’un nombre entier</a:t>
            </a:r>
          </a:p>
          <a:p>
            <a:pPr lvl="1"/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nextFloat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r>
              <a:rPr lang="fr-FR" dirty="0"/>
              <a:t> : Lecture d’un nombre à virgule</a:t>
            </a:r>
          </a:p>
          <a:p>
            <a:pPr lvl="1"/>
            <a:r>
              <a:rPr lang="fr-FR" dirty="0"/>
              <a:t>…</a:t>
            </a:r>
          </a:p>
          <a:p>
            <a:r>
              <a:rPr lang="fr-FR" dirty="0"/>
              <a:t>Exemple :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Scanner </a:t>
            </a:r>
            <a:r>
              <a:rPr lang="fr-FR" sz="1600" dirty="0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Scanner(System.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in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"Quel est votre prénom ?"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3F7F5F"/>
                </a:solidFill>
                <a:latin typeface="Consolas" panose="020B0609020204030204" pitchFamily="49" charset="0"/>
              </a:rPr>
              <a:t>// saisir la chaîne de caractères entrée par l'utilisateur</a:t>
            </a:r>
          </a:p>
          <a:p>
            <a:pPr marL="457200" lvl="1" indent="0"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String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prenom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.nextLine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457200" lvl="1" indent="0">
              <a:buNone/>
            </a:pPr>
            <a:r>
              <a:rPr lang="fr-F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s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fr-FR" sz="160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Java</a:t>
            </a:r>
          </a:p>
        </p:txBody>
      </p:sp>
      <p:grpSp>
        <p:nvGrpSpPr>
          <p:cNvPr id="5" name="Groupe 4"/>
          <p:cNvGrpSpPr/>
          <p:nvPr/>
        </p:nvGrpSpPr>
        <p:grpSpPr>
          <a:xfrm>
            <a:off x="8062157" y="1878125"/>
            <a:ext cx="3806321" cy="2316255"/>
            <a:chOff x="135164" y="2972532"/>
            <a:chExt cx="3806321" cy="2316255"/>
          </a:xfrm>
        </p:grpSpPr>
        <p:sp>
          <p:nvSpPr>
            <p:cNvPr id="6" name="Rectangle 5"/>
            <p:cNvSpPr/>
            <p:nvPr/>
          </p:nvSpPr>
          <p:spPr>
            <a:xfrm>
              <a:off x="557593" y="3019708"/>
              <a:ext cx="3383892" cy="2269079"/>
            </a:xfrm>
            <a:prstGeom prst="rect">
              <a:avLst/>
            </a:prstGeom>
            <a:solidFill>
              <a:srgbClr val="962D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ZoneTexte 6"/>
            <p:cNvSpPr txBox="1"/>
            <p:nvPr/>
          </p:nvSpPr>
          <p:spPr>
            <a:xfrm>
              <a:off x="877270" y="2972532"/>
              <a:ext cx="2987687" cy="2308324"/>
            </a:xfrm>
            <a:prstGeom prst="rect">
              <a:avLst/>
            </a:prstGeom>
            <a:noFill/>
          </p:spPr>
          <p:txBody>
            <a:bodyPr vert="horz" wrap="square" lIns="0" tIns="45720" rIns="91440" bIns="45720" rtlCol="0" anchor="ctr" anchorCtr="1">
              <a:spAutoFit/>
            </a:bodyPr>
            <a:lstStyle/>
            <a:p>
              <a:r>
                <a:rPr lang="fr-FR" sz="2400" dirty="0">
                  <a:solidFill>
                    <a:schemeClr val="bg1"/>
                  </a:solidFill>
                </a:rPr>
                <a:t>Les fonctions </a:t>
              </a:r>
              <a:r>
                <a:rPr lang="fr-FR" sz="2400" dirty="0" err="1">
                  <a:solidFill>
                    <a:schemeClr val="bg1"/>
                  </a:solidFill>
                </a:rPr>
                <a:t>next</a:t>
              </a:r>
              <a:r>
                <a:rPr lang="fr-FR" sz="1400" dirty="0">
                  <a:solidFill>
                    <a:schemeClr val="bg1"/>
                  </a:solidFill>
                  <a:latin typeface="WebHostingHub-Glyphs" panose="02000503000000000000" pitchFamily="2" charset="0"/>
                </a:rPr>
                <a:t></a:t>
              </a:r>
              <a:r>
                <a:rPr lang="fr-FR" sz="2400" dirty="0">
                  <a:solidFill>
                    <a:schemeClr val="bg1"/>
                  </a:solidFill>
                </a:rPr>
                <a:t>() ne consomment que les caractères nécessaires, il faut souvent les faire suivre d’un appel à </a:t>
              </a:r>
              <a:r>
                <a:rPr lang="fr-FR" sz="2400" dirty="0" err="1">
                  <a:solidFill>
                    <a:schemeClr val="bg1"/>
                  </a:solidFill>
                </a:rPr>
                <a:t>nextLine</a:t>
              </a:r>
              <a:r>
                <a:rPr lang="fr-FR" sz="2400" dirty="0">
                  <a:solidFill>
                    <a:schemeClr val="bg1"/>
                  </a:solidFill>
                </a:rPr>
                <a:t>()</a:t>
              </a:r>
            </a:p>
          </p:txBody>
        </p:sp>
        <p:sp>
          <p:nvSpPr>
            <p:cNvPr id="8" name="Ellipse 7"/>
            <p:cNvSpPr/>
            <p:nvPr/>
          </p:nvSpPr>
          <p:spPr>
            <a:xfrm>
              <a:off x="265269" y="3318873"/>
              <a:ext cx="612000" cy="612000"/>
            </a:xfrm>
            <a:prstGeom prst="ellipse">
              <a:avLst/>
            </a:prstGeom>
            <a:solidFill>
              <a:srgbClr val="E5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164" y="3036620"/>
              <a:ext cx="902286" cy="1115665"/>
            </a:xfrm>
            <a:prstGeom prst="rect">
              <a:avLst/>
            </a:prstGeom>
          </p:spPr>
        </p:pic>
      </p:grpSp>
      <p:sp>
        <p:nvSpPr>
          <p:cNvPr id="10" name="Rectangle 9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&gt;5</a:t>
            </a:r>
          </a:p>
        </p:txBody>
      </p:sp>
    </p:spTree>
    <p:extLst>
      <p:ext uri="{BB962C8B-B14F-4D97-AF65-F5344CB8AC3E}">
        <p14:creationId xmlns:p14="http://schemas.microsoft.com/office/powerpoint/2010/main" val="214936685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6201FEAA9EBE4FA7C434936B46E6EC" ma:contentTypeVersion="0" ma:contentTypeDescription="Crée un document." ma:contentTypeScope="" ma:versionID="f92f32b452ee993011f299d9a05942a6">
  <xsd:schema xmlns:xsd="http://www.w3.org/2001/XMLSchema" xmlns:xs="http://www.w3.org/2001/XMLSchema" xmlns:p="http://schemas.microsoft.com/office/2006/metadata/properties" xmlns:ns2="48513151-72dc-4d20-a25c-0c8180736831" targetNamespace="http://schemas.microsoft.com/office/2006/metadata/properties" ma:root="true" ma:fieldsID="a3910bdc21939a5277c02cb1723dd0ec" ns2:_="">
    <xsd:import namespace="48513151-72dc-4d20-a25c-0c8180736831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513151-72dc-4d20-a25c-0c8180736831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Valeur d’ID de document" ma:description="Valeur de l’ID de document affecté à cet élément." ma:internalName="_dlc_DocId" ma:readOnly="true">
      <xsd:simpleType>
        <xsd:restriction base="dms:Text"/>
      </xsd:simpleType>
    </xsd:element>
    <xsd:element name="_dlc_DocIdUrl" ma:index="9" nillable="true" ma:displayName="ID de document" ma:description="Lien permanent vers ce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12A40510D27949A0EED36C18C19AB4" ma:contentTypeVersion="6" ma:contentTypeDescription="Crée un document." ma:contentTypeScope="" ma:versionID="07805a18ad8242382e247b54bc03c97d">
  <xsd:schema xmlns:xsd="http://www.w3.org/2001/XMLSchema" xmlns:xs="http://www.w3.org/2001/XMLSchema" xmlns:p="http://schemas.microsoft.com/office/2006/metadata/properties" xmlns:ns2="137040ba-010e-404a-853c-d6f0216fd925" targetNamespace="http://schemas.microsoft.com/office/2006/metadata/properties" ma:root="true" ma:fieldsID="85ea67a83d2756c513eb1741c844e173" ns2:_="">
    <xsd:import namespace="137040ba-010e-404a-853c-d6f0216fd92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7040ba-010e-404a-853c-d6f0216fd92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C53248-3922-4E5B-A1F3-F2C90647B3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513151-72dc-4d20-a25c-0c8180736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744E35-8DFE-42FB-9B27-EF60FB2821E4}">
  <ds:schemaRefs>
    <ds:schemaRef ds:uri="http://schemas.microsoft.com/office/infopath/2007/PartnerControls"/>
    <ds:schemaRef ds:uri="http://purl.org/dc/dcmitype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48513151-72dc-4d20-a25c-0c8180736831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92112B7-675F-4876-9B67-FE360DED350F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62297EDA-3B41-4430-82A3-E835D36F9B66}"/>
</file>

<file path=docProps/app.xml><?xml version="1.0" encoding="utf-8"?>
<Properties xmlns="http://schemas.openxmlformats.org/officeDocument/2006/extended-properties" xmlns:vt="http://schemas.openxmlformats.org/officeDocument/2006/docPropsVTypes">
  <TotalTime>36510</TotalTime>
  <Words>2140</Words>
  <Application>Microsoft Office PowerPoint</Application>
  <PresentationFormat>Grand écran</PresentationFormat>
  <Paragraphs>332</Paragraphs>
  <Slides>25</Slides>
  <Notes>6</Notes>
  <HiddenSlides>2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4" baseType="lpstr">
      <vt:lpstr>Segoe UI Light</vt:lpstr>
      <vt:lpstr>Calibri Light</vt:lpstr>
      <vt:lpstr>Segoe UI</vt:lpstr>
      <vt:lpstr>Calibri</vt:lpstr>
      <vt:lpstr>Consolas</vt:lpstr>
      <vt:lpstr>Bradley Hand ITC</vt:lpstr>
      <vt:lpstr>Arial</vt:lpstr>
      <vt:lpstr>WebHostingHub-Glyphs</vt:lpstr>
      <vt:lpstr>Thème Office</vt:lpstr>
      <vt:lpstr>La Programmation Orientée Objet (POO) avec Java</vt:lpstr>
      <vt:lpstr>Objectifs</vt:lpstr>
      <vt:lpstr>Le fameux HelloWorld !</vt:lpstr>
      <vt:lpstr>L’affichage de messages sur la console</vt:lpstr>
      <vt:lpstr>Le formatage des messages</vt:lpstr>
      <vt:lpstr>Le formatage des messages</vt:lpstr>
      <vt:lpstr>Les variables et constantes</vt:lpstr>
      <vt:lpstr>Les tableaux</vt:lpstr>
      <vt:lpstr>La récupération des saisies de l’utilisateur</vt:lpstr>
      <vt:lpstr>Les conditionnelles</vt:lpstr>
      <vt:lpstr>Les conditionnelles</vt:lpstr>
      <vt:lpstr>Les boucles</vt:lpstr>
      <vt:lpstr>Les boucles</vt:lpstr>
      <vt:lpstr>Les boucles</vt:lpstr>
      <vt:lpstr>Les énumérations</vt:lpstr>
      <vt:lpstr>Les fonctions et procédures</vt:lpstr>
      <vt:lpstr>Les exceptions</vt:lpstr>
      <vt:lpstr>Les exceptions</vt:lpstr>
      <vt:lpstr>L’écriture de données dans un fichier</vt:lpstr>
      <vt:lpstr>L’écriture de données dans un fichier avec gestion automatique des ressources</vt:lpstr>
      <vt:lpstr>Lecture de données d’un fichier</vt:lpstr>
      <vt:lpstr>Lecture de données d’un fichier avec gestion automatique des ressources</vt:lpstr>
      <vt:lpstr>Les assertions</vt:lpstr>
      <vt:lpstr>Les assertions</vt:lpstr>
      <vt:lpstr>Présentation PowerPoint</vt:lpstr>
    </vt:vector>
  </TitlesOfParts>
  <Company>editions Eni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Nathalie HERVOCHE</dc:creator>
  <cp:lastModifiedBy>Laurent BOUVET</cp:lastModifiedBy>
  <cp:revision>748</cp:revision>
  <dcterms:created xsi:type="dcterms:W3CDTF">2017-05-09T08:51:09Z</dcterms:created>
  <dcterms:modified xsi:type="dcterms:W3CDTF">2018-11-15T08:54:25Z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f66734b3-83b1-41cc-940e-f23d0c158fc1</vt:lpwstr>
  </property>
  <property fmtid="{D5CDD505-2E9C-101B-9397-08002B2CF9AE}" pid="3" name="ContentTypeId">
    <vt:lpwstr>0x0101000912A40510D27949A0EED36C18C19AB4</vt:lpwstr>
  </property>
</Properties>
</file>